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jvIMY0T80GmMpk3EzjKaNFQpnl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857be2a72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11857be2a7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857be2a72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11857be2a7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183d7d0f3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1183d7d0f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183d7d0f3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1183d7d0f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83d7d0f3c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g1183d7d0f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83d7d0f3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1183d7d0f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857be2a7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1857be2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857be2a72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1857be2a7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5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189" name="Google Shape;189;p35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35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11" name="Google Shape;211;p3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35"/>
          <p:cNvSpPr txBox="1"/>
          <p:nvPr>
            <p:ph type="title"/>
          </p:nvPr>
        </p:nvSpPr>
        <p:spPr>
          <a:xfrm>
            <a:off x="666474" y="1762444"/>
            <a:ext cx="2625897" cy="1842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7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224" name="Google Shape;224;p3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37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46" name="Google Shape;246;p3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7"/>
          <p:cNvSpPr txBox="1"/>
          <p:nvPr>
            <p:ph type="title"/>
          </p:nvPr>
        </p:nvSpPr>
        <p:spPr>
          <a:xfrm>
            <a:off x="666474" y="1764019"/>
            <a:ext cx="2625898" cy="9174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400"/>
              <a:buFont typeface="Calibri"/>
              <a:buNone/>
              <a:defRPr sz="2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832488" y="602107"/>
            <a:ext cx="4706276" cy="3937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2" type="body"/>
          </p:nvPr>
        </p:nvSpPr>
        <p:spPr>
          <a:xfrm>
            <a:off x="666474" y="2685140"/>
            <a:ext cx="2625898" cy="9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155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9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9pPr>
          </a:lstStyle>
          <a:p/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257" name="Google Shape;257;p38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8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277" name="Google Shape;277;p38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38"/>
          <p:cNvSpPr/>
          <p:nvPr>
            <p:ph idx="2" type="pic"/>
          </p:nvPr>
        </p:nvSpPr>
        <p:spPr>
          <a:xfrm>
            <a:off x="5657632" y="0"/>
            <a:ext cx="3486368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81" name="Google Shape;281;p38"/>
          <p:cNvSpPr txBox="1"/>
          <p:nvPr>
            <p:ph type="title"/>
          </p:nvPr>
        </p:nvSpPr>
        <p:spPr>
          <a:xfrm>
            <a:off x="664082" y="1770191"/>
            <a:ext cx="4332485" cy="8835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700"/>
              <a:buFont typeface="Calibri"/>
              <a:buNone/>
              <a:defRPr sz="27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664082" y="2658759"/>
            <a:ext cx="4332485" cy="955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155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9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825"/>
              <a:buNone/>
              <a:defRPr sz="750"/>
            </a:lvl9pPr>
          </a:lstStyle>
          <a:p/>
        </p:txBody>
      </p:sp>
      <p:sp>
        <p:nvSpPr>
          <p:cNvPr id="283" name="Google Shape;283;p38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11" type="ftr"/>
          </p:nvPr>
        </p:nvSpPr>
        <p:spPr>
          <a:xfrm>
            <a:off x="603505" y="4670298"/>
            <a:ext cx="445665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4371283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288" name="Google Shape;288;p39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310" name="Google Shape;310;p3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9"/>
          <p:cNvSpPr txBox="1"/>
          <p:nvPr>
            <p:ph type="title"/>
          </p:nvPr>
        </p:nvSpPr>
        <p:spPr>
          <a:xfrm>
            <a:off x="666474" y="1762444"/>
            <a:ext cx="2625897" cy="1842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 rot="5400000">
            <a:off x="4214217" y="214310"/>
            <a:ext cx="3942818" cy="470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9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0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320" name="Google Shape;320;p40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40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342" name="Google Shape;342;p4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40"/>
          <p:cNvSpPr txBox="1"/>
          <p:nvPr>
            <p:ph type="title"/>
          </p:nvPr>
        </p:nvSpPr>
        <p:spPr>
          <a:xfrm rot="5400000">
            <a:off x="6247360" y="1370662"/>
            <a:ext cx="1842332" cy="2625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 rot="5400000">
            <a:off x="981305" y="219589"/>
            <a:ext cx="3942977" cy="4701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347" name="Google Shape;347;p40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9" name="Google Shape;359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3" name="Google Shape;3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i="0" sz="7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sz="75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0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29" name="Google Shape;29;p3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30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49" name="Google Shape;49;p30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0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30"/>
          <p:cNvSpPr txBox="1"/>
          <p:nvPr>
            <p:ph type="ctrTitle"/>
          </p:nvPr>
        </p:nvSpPr>
        <p:spPr>
          <a:xfrm>
            <a:off x="1319428" y="1556628"/>
            <a:ext cx="6509936" cy="13115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50"/>
              <a:buFont typeface="Calibri"/>
              <a:buNone/>
              <a:defRPr sz="405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" type="subTitle"/>
          </p:nvPr>
        </p:nvSpPr>
        <p:spPr>
          <a:xfrm>
            <a:off x="1319428" y="2929700"/>
            <a:ext cx="6505070" cy="99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85"/>
              <a:buNone/>
              <a:defRPr b="0" sz="135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sz="135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/>
            </a:lvl9pPr>
          </a:lstStyle>
          <a:p/>
        </p:txBody>
      </p:sp>
      <p:sp>
        <p:nvSpPr>
          <p:cNvPr id="54" name="Google Shape;54;p30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1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59" name="Google Shape;59;p3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3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81" name="Google Shape;81;p3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31"/>
          <p:cNvSpPr txBox="1"/>
          <p:nvPr>
            <p:ph type="title"/>
          </p:nvPr>
        </p:nvSpPr>
        <p:spPr>
          <a:xfrm>
            <a:off x="666474" y="1762444"/>
            <a:ext cx="2624234" cy="1842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" type="body"/>
          </p:nvPr>
        </p:nvSpPr>
        <p:spPr>
          <a:xfrm>
            <a:off x="3838836" y="602389"/>
            <a:ext cx="4711405" cy="3936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1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1" name="Google Shape;91;p3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32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111" name="Google Shape;111;p32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2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32"/>
          <p:cNvSpPr txBox="1"/>
          <p:nvPr>
            <p:ph type="title"/>
          </p:nvPr>
        </p:nvSpPr>
        <p:spPr>
          <a:xfrm>
            <a:off x="2508162" y="1556047"/>
            <a:ext cx="4117668" cy="12670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300"/>
              <a:buFont typeface="Calibri"/>
              <a:buNone/>
              <a:defRPr sz="33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" type="body"/>
          </p:nvPr>
        </p:nvSpPr>
        <p:spPr>
          <a:xfrm>
            <a:off x="2508162" y="2885138"/>
            <a:ext cx="4117667" cy="103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121" name="Google Shape;121;p3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3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143" name="Google Shape;143;p3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33"/>
          <p:cNvSpPr txBox="1"/>
          <p:nvPr>
            <p:ph type="title"/>
          </p:nvPr>
        </p:nvSpPr>
        <p:spPr>
          <a:xfrm>
            <a:off x="666750" y="1754752"/>
            <a:ext cx="2625621" cy="1852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" type="body"/>
          </p:nvPr>
        </p:nvSpPr>
        <p:spPr>
          <a:xfrm>
            <a:off x="3840659" y="602391"/>
            <a:ext cx="4702193" cy="178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2" type="body"/>
          </p:nvPr>
        </p:nvSpPr>
        <p:spPr>
          <a:xfrm>
            <a:off x="3838835" y="2754121"/>
            <a:ext cx="4704017" cy="178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154" name="Google Shape;154;p3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4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176" name="Google Shape;176;p3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34"/>
          <p:cNvSpPr txBox="1"/>
          <p:nvPr>
            <p:ph type="title"/>
          </p:nvPr>
        </p:nvSpPr>
        <p:spPr>
          <a:xfrm>
            <a:off x="666751" y="1772937"/>
            <a:ext cx="2625621" cy="1845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843853" y="602389"/>
            <a:ext cx="4698816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  <a:defRPr b="0" sz="165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5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9pPr>
          </a:lstStyle>
          <a:p/>
        </p:txBody>
      </p:sp>
      <p:sp>
        <p:nvSpPr>
          <p:cNvPr id="181" name="Google Shape;181;p34"/>
          <p:cNvSpPr txBox="1"/>
          <p:nvPr>
            <p:ph idx="2" type="body"/>
          </p:nvPr>
        </p:nvSpPr>
        <p:spPr>
          <a:xfrm>
            <a:off x="3843979" y="1116739"/>
            <a:ext cx="4698263" cy="127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3" type="body"/>
          </p:nvPr>
        </p:nvSpPr>
        <p:spPr>
          <a:xfrm>
            <a:off x="3838989" y="2749415"/>
            <a:ext cx="4698311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15"/>
              <a:buNone/>
              <a:defRPr b="0" sz="165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65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485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20"/>
              <a:buNone/>
              <a:defRPr b="1" sz="1200"/>
            </a:lvl9pPr>
          </a:lstStyle>
          <a:p/>
        </p:txBody>
      </p:sp>
      <p:sp>
        <p:nvSpPr>
          <p:cNvPr id="183" name="Google Shape;183;p34"/>
          <p:cNvSpPr txBox="1"/>
          <p:nvPr>
            <p:ph idx="4" type="body"/>
          </p:nvPr>
        </p:nvSpPr>
        <p:spPr>
          <a:xfrm>
            <a:off x="3838835" y="3263765"/>
            <a:ext cx="4699191" cy="127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Rockwel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2897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85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12419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01942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55"/>
              <a:buFont typeface="Noto Sans Symbols"/>
              <a:buChar char="▪"/>
              <a:defRPr b="0" i="0" sz="105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1464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91464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91464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91464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9146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9146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Rockwell"/>
              <a:buNone/>
              <a:defRPr b="0" i="0" sz="75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2" name="Google Shape;352;p26"/>
          <p:cNvSpPr txBox="1"/>
          <p:nvPr>
            <p:ph idx="1" type="body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2897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85"/>
              <a:buFont typeface="Noto Sans Symbols"/>
              <a:buChar char="▪"/>
              <a:defRPr b="0" i="0" sz="13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12419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01942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55"/>
              <a:buFont typeface="Noto Sans Symbols"/>
              <a:buChar char="▪"/>
              <a:defRPr b="0" i="0" sz="105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1464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91464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91464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91464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9146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9146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Noto Sans Symbols"/>
              <a:buChar char="▪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53" name="Google Shape;353;p26"/>
          <p:cNvSpPr txBox="1"/>
          <p:nvPr>
            <p:ph idx="10" type="dt"/>
          </p:nvPr>
        </p:nvSpPr>
        <p:spPr>
          <a:xfrm>
            <a:off x="603504" y="240030"/>
            <a:ext cx="27432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54" name="Google Shape;354;p26"/>
          <p:cNvSpPr txBox="1"/>
          <p:nvPr>
            <p:ph idx="11" type="ftr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2" type="sldNum"/>
          </p:nvPr>
        </p:nvSpPr>
        <p:spPr>
          <a:xfrm>
            <a:off x="7852410" y="240030"/>
            <a:ext cx="685800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Rockwell"/>
              <a:buNone/>
              <a:defRPr b="0" sz="750" u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://www.youtube.com/watch?v=2_c-9vJi4b0" TargetMode="External"/><Relationship Id="rId5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69" name="Google Shape;369;p1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"/>
          <p:cNvGrpSpPr/>
          <p:nvPr/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89" name="Google Shape;389;p1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1"/>
          <p:cNvSpPr/>
          <p:nvPr/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93" name="Google Shape;393;p1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94" name="Google Shape;394;p1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descr="Shopping cart with boxes" id="413" name="Google Shape;413;p1"/>
          <p:cNvPicPr preferRelativeResize="0"/>
          <p:nvPr/>
        </p:nvPicPr>
        <p:blipFill rotWithShape="1">
          <a:blip r:embed="rId3">
            <a:alphaModFix/>
          </a:blip>
          <a:srcRect b="0" l="31511" r="9147" t="0"/>
          <a:stretch/>
        </p:blipFill>
        <p:spPr>
          <a:xfrm>
            <a:off x="20" y="170"/>
            <a:ext cx="457243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1"/>
          <p:cNvGrpSpPr/>
          <p:nvPr/>
        </p:nvGrpSpPr>
        <p:grpSpPr>
          <a:xfrm>
            <a:off x="5184593" y="889862"/>
            <a:ext cx="3355328" cy="3358450"/>
            <a:chOff x="807084" y="1186483"/>
            <a:chExt cx="4473771" cy="4477933"/>
          </a:xfrm>
        </p:grpSpPr>
        <p:sp>
          <p:nvSpPr>
            <p:cNvPr id="415" name="Google Shape;415;p1"/>
            <p:cNvSpPr/>
            <p:nvPr/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 rot="10800000">
              <a:off x="2840353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18" name="Google Shape;418;p1"/>
          <p:cNvSpPr txBox="1"/>
          <p:nvPr>
            <p:ph type="title"/>
          </p:nvPr>
        </p:nvSpPr>
        <p:spPr>
          <a:xfrm>
            <a:off x="5249966" y="1867397"/>
            <a:ext cx="32247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96000"/>
              <a:buFont typeface="Calibri"/>
              <a:buNone/>
            </a:pPr>
            <a:r>
              <a:rPr lang="en-US" sz="5000">
                <a:solidFill>
                  <a:srgbClr val="FFFEFF"/>
                </a:solidFill>
              </a:rPr>
              <a:t>RAINBOW</a:t>
            </a:r>
            <a:r>
              <a:rPr lang="en-US" sz="5000">
                <a:solidFill>
                  <a:srgbClr val="FFFEFF"/>
                </a:solidFill>
              </a:rPr>
              <a:t> GROCERY STORE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g11857be2a72_0_79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793" name="Google Shape;793;g11857be2a72_0_79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11857be2a72_0_79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11857be2a72_0_79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11857be2a72_0_79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11857be2a72_0_79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11857be2a72_0_79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11857be2a72_0_79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11857be2a72_0_79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11857be2a72_0_79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11857be2a72_0_79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11857be2a72_0_79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11857be2a72_0_79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11857be2a72_0_79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11857be2a72_0_79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11857be2a72_0_79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11857be2a72_0_79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11857be2a72_0_79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11857be2a72_0_79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11857be2a72_0_79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11857be2a72_0_79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11857be2a72_0_79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g11857be2a72_0_79"/>
          <p:cNvSpPr txBox="1"/>
          <p:nvPr/>
        </p:nvSpPr>
        <p:spPr>
          <a:xfrm>
            <a:off x="46609" y="301300"/>
            <a:ext cx="6871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Structure Diagram</a:t>
            </a:r>
            <a:endParaRPr/>
          </a:p>
        </p:txBody>
      </p:sp>
      <p:pic>
        <p:nvPicPr>
          <p:cNvPr id="815" name="Google Shape;815;g11857be2a72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1245850"/>
            <a:ext cx="7760776" cy="2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g11857be2a72_1_11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821" name="Google Shape;821;g11857be2a72_1_11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11857be2a72_1_1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11857be2a72_1_1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11857be2a72_1_11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11857be2a72_1_1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11857be2a72_1_1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11857be2a72_1_11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11857be2a72_1_1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11857be2a72_1_1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11857be2a72_1_11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11857be2a72_1_1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11857be2a72_1_11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11857be2a72_1_1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11857be2a72_1_11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11857be2a72_1_1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11857be2a72_1_11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11857be2a72_1_11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11857be2a72_1_11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11857be2a72_1_1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11857be2a72_1_1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11857be2a72_1_1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g11857be2a72_1_11"/>
          <p:cNvSpPr txBox="1"/>
          <p:nvPr/>
        </p:nvSpPr>
        <p:spPr>
          <a:xfrm>
            <a:off x="46609" y="301300"/>
            <a:ext cx="6871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Structure Diagram</a:t>
            </a:r>
            <a:endParaRPr/>
          </a:p>
        </p:txBody>
      </p:sp>
      <p:pic>
        <p:nvPicPr>
          <p:cNvPr id="843" name="Google Shape;843;g11857be2a72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38" y="1295650"/>
            <a:ext cx="8313525" cy="29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20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849" name="Google Shape;849;p20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871" name="Google Shape;871;p2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p20"/>
          <p:cNvSpPr/>
          <p:nvPr/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75" name="Google Shape;875;p20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876" name="Google Shape;876;p20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igital padlock art" id="895" name="Google Shape;895;p20"/>
          <p:cNvPicPr preferRelativeResize="0"/>
          <p:nvPr/>
        </p:nvPicPr>
        <p:blipFill rotWithShape="1">
          <a:blip r:embed="rId3">
            <a:alphaModFix/>
          </a:blip>
          <a:srcRect b="15762" l="0" r="0" t="32910"/>
          <a:stretch/>
        </p:blipFill>
        <p:spPr>
          <a:xfrm>
            <a:off x="0" y="523024"/>
            <a:ext cx="9181512" cy="3673204"/>
          </a:xfrm>
          <a:custGeom>
            <a:rect b="b" l="l" r="r" t="t"/>
            <a:pathLst>
              <a:path extrusionOk="0" h="4621300" w="121920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6" name="Google Shape;896;p20"/>
          <p:cNvSpPr txBox="1"/>
          <p:nvPr/>
        </p:nvSpPr>
        <p:spPr>
          <a:xfrm>
            <a:off x="4670029" y="3575745"/>
            <a:ext cx="3880210" cy="1327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1176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76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97" name="Google Shape;897;p20"/>
          <p:cNvSpPr txBox="1"/>
          <p:nvPr/>
        </p:nvSpPr>
        <p:spPr>
          <a:xfrm>
            <a:off x="-311548" y="1774676"/>
            <a:ext cx="3820197" cy="1333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393700" marR="0" rtl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Regulations</a:t>
            </a:r>
            <a:endParaRPr b="1" sz="2300">
              <a:solidFill>
                <a:schemeClr val="dk1"/>
              </a:solidFill>
            </a:endParaRPr>
          </a:p>
        </p:txBody>
      </p:sp>
      <p:grpSp>
        <p:nvGrpSpPr>
          <p:cNvPr id="898" name="Google Shape;898;p20"/>
          <p:cNvGrpSpPr/>
          <p:nvPr/>
        </p:nvGrpSpPr>
        <p:grpSpPr>
          <a:xfrm>
            <a:off x="3598291" y="564426"/>
            <a:ext cx="5583218" cy="3590393"/>
            <a:chOff x="-352955" y="330979"/>
            <a:chExt cx="5583218" cy="3590393"/>
          </a:xfrm>
        </p:grpSpPr>
        <p:sp>
          <p:nvSpPr>
            <p:cNvPr id="899" name="Google Shape;899;p20"/>
            <p:cNvSpPr/>
            <p:nvPr/>
          </p:nvSpPr>
          <p:spPr>
            <a:xfrm>
              <a:off x="-352955" y="330979"/>
              <a:ext cx="5098674" cy="720404"/>
            </a:xfrm>
            <a:prstGeom prst="roundRect">
              <a:avLst>
                <a:gd fmla="val 10000" name="adj"/>
              </a:avLst>
            </a:prstGeom>
            <a:solidFill>
              <a:srgbClr val="FBC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-135033" y="493070"/>
              <a:ext cx="396222" cy="396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461237" y="441104"/>
              <a:ext cx="2294403" cy="44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0"/>
            <p:cNvSpPr txBox="1"/>
            <p:nvPr/>
          </p:nvSpPr>
          <p:spPr>
            <a:xfrm>
              <a:off x="461237" y="441104"/>
              <a:ext cx="2294403" cy="44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725" lIns="46725" spcFirstLastPara="1" rIns="46725" wrap="square" tIns="46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Payments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1806190" y="426689"/>
              <a:ext cx="3424073" cy="4549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 txBox="1"/>
            <p:nvPr/>
          </p:nvSpPr>
          <p:spPr>
            <a:xfrm>
              <a:off x="1806190" y="426689"/>
              <a:ext cx="3424073" cy="4549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150" lIns="56150" spcFirstLastPara="1" rIns="56150" wrap="square" tIns="56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Partnering with trusted payment platforms.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Secure all transactions using SSL protocol.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Choosing payment gateway with tokenization.</a:t>
              </a: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-352955" y="1503449"/>
              <a:ext cx="5098674" cy="1284120"/>
            </a:xfrm>
            <a:prstGeom prst="roundRect">
              <a:avLst>
                <a:gd fmla="val 10000" name="adj"/>
              </a:avLst>
            </a:prstGeom>
            <a:solidFill>
              <a:srgbClr val="FBC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-135033" y="1947398"/>
              <a:ext cx="396222" cy="3962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333073" y="1869524"/>
              <a:ext cx="1477941" cy="363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 txBox="1"/>
            <p:nvPr/>
          </p:nvSpPr>
          <p:spPr>
            <a:xfrm>
              <a:off x="333073" y="1869524"/>
              <a:ext cx="1477941" cy="363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725" lIns="46725" spcFirstLastPara="1" rIns="46725" wrap="square" tIns="46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Anti Theft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1811578" y="1307204"/>
              <a:ext cx="2821819" cy="1726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 txBox="1"/>
            <p:nvPr/>
          </p:nvSpPr>
          <p:spPr>
            <a:xfrm>
              <a:off x="1811578" y="1307204"/>
              <a:ext cx="2821819" cy="1726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475" lIns="65475" spcFirstLastPara="1" rIns="65475" wrap="square" tIns="65475">
              <a:noAutofit/>
            </a:bodyPr>
            <a:lstStyle/>
            <a:p>
              <a:pPr indent="0" lvl="0" marL="0" rtl="0" algn="just">
                <a:lnSpc>
                  <a:spcPct val="107916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Each item will have an RFID tag and each cart will have an RFID reader.When the cart reaches a certain distance to the in-store component and if there is any discrepancy between the weight of the cart and the weight of the scanned items, the alarm system would trigger.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-352955" y="3200968"/>
              <a:ext cx="5098674" cy="720404"/>
            </a:xfrm>
            <a:prstGeom prst="roundRect">
              <a:avLst>
                <a:gd fmla="val 10000" name="adj"/>
              </a:avLst>
            </a:prstGeom>
            <a:solidFill>
              <a:srgbClr val="FBC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-135033" y="3300197"/>
              <a:ext cx="396222" cy="3962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440060" y="3321282"/>
              <a:ext cx="2294403" cy="44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0"/>
            <p:cNvSpPr txBox="1"/>
            <p:nvPr/>
          </p:nvSpPr>
          <p:spPr>
            <a:xfrm>
              <a:off x="440060" y="3321282"/>
              <a:ext cx="2294403" cy="44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725" lIns="46725" spcFirstLastPara="1" rIns="46725" wrap="square" tIns="46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Regulations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1873699" y="3230857"/>
              <a:ext cx="2743876" cy="618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 txBox="1"/>
            <p:nvPr/>
          </p:nvSpPr>
          <p:spPr>
            <a:xfrm>
              <a:off x="1873699" y="3230857"/>
              <a:ext cx="2743876" cy="618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475" lIns="65475" spcFirstLastPara="1" rIns="65475" wrap="square" tIns="65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Our product supports customer data privacy and payment data PCI, FCC security standard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22" name="Google Shape;922;p8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Customer Sign In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8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4" name="Google Shape;9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0" cy="45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30" name="Google Shape;930;p9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Sign Up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Google Shape;931;p9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2" name="Google Shape;9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0" cy="45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4200"/>
            <a:ext cx="9143999" cy="4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0" y="604200"/>
            <a:ext cx="9084100" cy="44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83d7d0f3c_0_1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40" name="Google Shape;940;g1183d7d0f3c_0_1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 In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1183d7d0f3c_0_1"/>
          <p:cNvSpPr txBox="1"/>
          <p:nvPr/>
        </p:nvSpPr>
        <p:spPr>
          <a:xfrm>
            <a:off x="5065425" y="9413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2" name="Google Shape;942;g1183d7d0f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4000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48" name="Google Shape;948;p10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Product Homepage</a:t>
            </a:r>
            <a:endParaRPr/>
          </a:p>
        </p:txBody>
      </p:sp>
      <p:sp>
        <p:nvSpPr>
          <p:cNvPr id="949" name="Google Shape;949;p10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0" name="Google Shape;9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0" cy="45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4200"/>
            <a:ext cx="9143999" cy="4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4200"/>
            <a:ext cx="9144000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58" name="Google Shape;958;p11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Wishlist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1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0" cy="45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4200"/>
            <a:ext cx="9143999" cy="4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4200"/>
            <a:ext cx="9144000" cy="4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4200"/>
            <a:ext cx="9144001" cy="45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69" name="Google Shape;969;p12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Shop By Category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2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1" name="Google Shape;9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0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83d7d0f3c_0_9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77" name="Google Shape;977;g1183d7d0f3c_0_9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1183d7d0f3c_0_9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9" name="Google Shape;979;g1183d7d0f3c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3999" cy="45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424" name="Google Shape;424;p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"/>
          <p:cNvGrpSpPr/>
          <p:nvPr/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444" name="Google Shape;444;p2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"/>
          <p:cNvSpPr/>
          <p:nvPr/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48" name="Google Shape;448;p2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449" name="Google Shape;449;p2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468" name="Google Shape;468;p2"/>
          <p:cNvGrpSpPr/>
          <p:nvPr/>
        </p:nvGrpSpPr>
        <p:grpSpPr>
          <a:xfrm>
            <a:off x="605313" y="889862"/>
            <a:ext cx="4456264" cy="3358450"/>
            <a:chOff x="807084" y="1186483"/>
            <a:chExt cx="5941686" cy="4477933"/>
          </a:xfrm>
        </p:grpSpPr>
        <p:sp>
          <p:nvSpPr>
            <p:cNvPr id="469" name="Google Shape;469;p2"/>
            <p:cNvSpPr/>
            <p:nvPr/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 rot="10800000">
              <a:off x="3574311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72" name="Google Shape;472;p2"/>
          <p:cNvSpPr txBox="1"/>
          <p:nvPr>
            <p:ph type="title"/>
          </p:nvPr>
        </p:nvSpPr>
        <p:spPr>
          <a:xfrm>
            <a:off x="710725" y="1600498"/>
            <a:ext cx="43275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n-US" sz="2400">
                <a:solidFill>
                  <a:schemeClr val="lt1"/>
                </a:solidFill>
              </a:rPr>
            </a:b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Team 3:</a:t>
            </a:r>
            <a:br>
              <a:rPr lang="en-US" sz="2400">
                <a:solidFill>
                  <a:schemeClr val="lt1"/>
                </a:solidFill>
              </a:rPr>
            </a:br>
            <a:br>
              <a:rPr lang="en-US" sz="2400">
                <a:solidFill>
                  <a:schemeClr val="lt1"/>
                </a:solidFill>
              </a:rPr>
            </a:b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Shaheen Nazar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Madhavi Ranganadha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Pallavi Saboo 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Ankitha Shetty</a:t>
            </a:r>
            <a:br>
              <a:rPr lang="en-US" sz="2400">
                <a:solidFill>
                  <a:schemeClr val="lt1"/>
                </a:solidFill>
              </a:rPr>
            </a:b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</p:txBody>
      </p:sp>
      <p:pic>
        <p:nvPicPr>
          <p:cNvPr descr="One in a crowd" id="473" name="Google Shape;473;p2"/>
          <p:cNvPicPr preferRelativeResize="0"/>
          <p:nvPr/>
        </p:nvPicPr>
        <p:blipFill rotWithShape="1">
          <a:blip r:embed="rId3">
            <a:alphaModFix/>
          </a:blip>
          <a:srcRect b="0" l="28092" r="21223" t="0"/>
          <a:stretch/>
        </p:blipFill>
        <p:spPr>
          <a:xfrm>
            <a:off x="5667996" y="170"/>
            <a:ext cx="3476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85" name="Google Shape;985;p13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Deals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3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7" name="Google Shape;9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4001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4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93" name="Google Shape;993;p14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Locate a Product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4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5" name="Google Shape;9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4000" cy="45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01" name="Google Shape;1001;p15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Scan a product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5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3" name="Google Shape;10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1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83d7d0f3c_0_30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09" name="Google Shape;1009;g1183d7d0f3c_0_30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Item to Cart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1183d7d0f3c_0_30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1" name="Google Shape;1011;g1183d7d0f3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4001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7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17" name="Google Shape;1017;p17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Cart Total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7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9" name="Google Shape;10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4001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8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25" name="Google Shape;1025;p18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Search Product 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8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7" name="Google Shape;10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4200"/>
            <a:ext cx="9143999" cy="453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9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33" name="Google Shape;1033;p19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Confirm Order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9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5" name="Google Shape;10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000"/>
            <a:ext cx="9144000" cy="4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83d7d0f3c_0_22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41" name="Google Shape;1041;g1183d7d0f3c_0_22"/>
          <p:cNvSpPr txBox="1"/>
          <p:nvPr/>
        </p:nvSpPr>
        <p:spPr>
          <a:xfrm>
            <a:off x="0" y="0"/>
            <a:ext cx="9144000" cy="6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 Summary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1183d7d0f3c_0_22"/>
          <p:cNvSpPr txBox="1"/>
          <p:nvPr/>
        </p:nvSpPr>
        <p:spPr>
          <a:xfrm>
            <a:off x="4638675" y="1008750"/>
            <a:ext cx="42627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ckwel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3" name="Google Shape;1043;g1183d7d0f3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200"/>
            <a:ext cx="9143999" cy="4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1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49" name="Google Shape;1049;p2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21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071" name="Google Shape;1071;p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21"/>
          <p:cNvSpPr txBox="1"/>
          <p:nvPr/>
        </p:nvSpPr>
        <p:spPr>
          <a:xfrm>
            <a:off x="666473" y="1762443"/>
            <a:ext cx="2624234" cy="1842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393700" marR="0" rtl="0" algn="ct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4000" cap="none">
                <a:solidFill>
                  <a:srgbClr val="FFFEFF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/>
          </a:p>
        </p:txBody>
      </p:sp>
      <p:grpSp>
        <p:nvGrpSpPr>
          <p:cNvPr id="1075" name="Google Shape;1075;p21"/>
          <p:cNvGrpSpPr/>
          <p:nvPr/>
        </p:nvGrpSpPr>
        <p:grpSpPr>
          <a:xfrm>
            <a:off x="4080272" y="925539"/>
            <a:ext cx="4229100" cy="3290040"/>
            <a:chOff x="0" y="81386"/>
            <a:chExt cx="4229100" cy="3290040"/>
          </a:xfrm>
        </p:grpSpPr>
        <p:sp>
          <p:nvSpPr>
            <p:cNvPr id="1076" name="Google Shape;1076;p21"/>
            <p:cNvSpPr/>
            <p:nvPr/>
          </p:nvSpPr>
          <p:spPr>
            <a:xfrm>
              <a:off x="0" y="8138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1"/>
            <p:cNvSpPr txBox="1"/>
            <p:nvPr/>
          </p:nvSpPr>
          <p:spPr>
            <a:xfrm>
              <a:off x="25245" y="10663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Incorporate </a:t>
              </a:r>
              <a:r>
                <a:rPr b="1"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algorithm to identify items with the help of image recognition cameras</a:t>
              </a: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0" y="63596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1"/>
            <p:cNvSpPr txBox="1"/>
            <p:nvPr/>
          </p:nvSpPr>
          <p:spPr>
            <a:xfrm>
              <a:off x="25245" y="66121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Monetize on Products </a:t>
              </a:r>
              <a:r>
                <a:rPr b="1"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ads and promotions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on app</a:t>
              </a: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0" y="119054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1"/>
            <p:cNvSpPr txBox="1"/>
            <p:nvPr/>
          </p:nvSpPr>
          <p:spPr>
            <a:xfrm>
              <a:off x="25245" y="121579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Monetize on aggregated </a:t>
              </a:r>
              <a:r>
                <a:rPr b="1"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for marketing 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purposes</a:t>
              </a: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0" y="174512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1"/>
            <p:cNvSpPr txBox="1"/>
            <p:nvPr/>
          </p:nvSpPr>
          <p:spPr>
            <a:xfrm>
              <a:off x="25245" y="177037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Online ordering</a:t>
              </a: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0" y="229970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1"/>
            <p:cNvSpPr txBox="1"/>
            <p:nvPr/>
          </p:nvSpPr>
          <p:spPr>
            <a:xfrm>
              <a:off x="25245" y="232495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Incorporate machine learning algorithm to provide personalized product recommendation</a:t>
              </a: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0" y="2854286"/>
              <a:ext cx="4229100" cy="5171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1"/>
            <p:cNvSpPr txBox="1"/>
            <p:nvPr/>
          </p:nvSpPr>
          <p:spPr>
            <a:xfrm>
              <a:off x="25245" y="2879531"/>
              <a:ext cx="4178610" cy="466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 recipes based on items in cart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479" name="Google Shape;479;p3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"/>
          <p:cNvGrpSpPr/>
          <p:nvPr/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499" name="Google Shape;499;p3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"/>
          <p:cNvSpPr/>
          <p:nvPr/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03" name="Google Shape;503;p3"/>
          <p:cNvGrpSpPr/>
          <p:nvPr/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504" name="Google Shape;504;p3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23" name="Google Shape;523;p3"/>
          <p:cNvSpPr txBox="1"/>
          <p:nvPr/>
        </p:nvSpPr>
        <p:spPr>
          <a:xfrm>
            <a:off x="5662997" y="1091708"/>
            <a:ext cx="2887218" cy="1734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393700" marR="0" rtl="0" algn="l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</p:txBody>
      </p:sp>
      <p:sp>
        <p:nvSpPr>
          <p:cNvPr id="524" name="Google Shape;524;p3"/>
          <p:cNvSpPr/>
          <p:nvPr/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264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25" name="Google Shape;525;p3"/>
          <p:cNvPicPr preferRelativeResize="0"/>
          <p:nvPr/>
        </p:nvPicPr>
        <p:blipFill rotWithShape="1">
          <a:blip r:embed="rId3">
            <a:alphaModFix/>
          </a:blip>
          <a:srcRect b="9875" l="0" r="-4" t="2043"/>
          <a:stretch/>
        </p:blipFill>
        <p:spPr>
          <a:xfrm>
            <a:off x="729086" y="720160"/>
            <a:ext cx="4231386" cy="368960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"/>
          <p:cNvSpPr/>
          <p:nvPr/>
        </p:nvSpPr>
        <p:spPr>
          <a:xfrm rot="5400000">
            <a:off x="5062705" y="2468540"/>
            <a:ext cx="305425" cy="26329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"/>
          <p:cNvSpPr txBox="1"/>
          <p:nvPr>
            <p:ph type="title"/>
          </p:nvPr>
        </p:nvSpPr>
        <p:spPr>
          <a:xfrm>
            <a:off x="99049" y="17816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700" y="910500"/>
            <a:ext cx="3690300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533" name="Google Shape;5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71889"/>
            <a:ext cx="9144001" cy="141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"/>
          <p:cNvGrpSpPr/>
          <p:nvPr/>
        </p:nvGrpSpPr>
        <p:grpSpPr>
          <a:xfrm>
            <a:off x="0" y="922949"/>
            <a:ext cx="5453700" cy="2376901"/>
            <a:chOff x="0" y="12449"/>
            <a:chExt cx="5453700" cy="2376901"/>
          </a:xfrm>
        </p:grpSpPr>
        <p:sp>
          <p:nvSpPr>
            <p:cNvPr id="535" name="Google Shape;535;p4"/>
            <p:cNvSpPr/>
            <p:nvPr/>
          </p:nvSpPr>
          <p:spPr>
            <a:xfrm>
              <a:off x="0" y="12449"/>
              <a:ext cx="5453700" cy="755820"/>
            </a:xfrm>
            <a:prstGeom prst="roundRect">
              <a:avLst>
                <a:gd fmla="val 16667" name="adj"/>
              </a:avLst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 txBox="1"/>
            <p:nvPr/>
          </p:nvSpPr>
          <p:spPr>
            <a:xfrm>
              <a:off x="36896" y="49345"/>
              <a:ext cx="5379908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Long wait in queues at supermarkets that lead to lost sales and poor customer experience</a:t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0" y="822965"/>
              <a:ext cx="5453700" cy="755820"/>
            </a:xfrm>
            <a:prstGeom prst="roundRect">
              <a:avLst>
                <a:gd fmla="val 16667" name="adj"/>
              </a:avLst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 txBox="1"/>
            <p:nvPr/>
          </p:nvSpPr>
          <p:spPr>
            <a:xfrm>
              <a:off x="36896" y="859861"/>
              <a:ext cx="5379908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 operating costs for payment transactions</a:t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0" y="1633530"/>
              <a:ext cx="5453700" cy="755820"/>
            </a:xfrm>
            <a:prstGeom prst="roundRect">
              <a:avLst>
                <a:gd fmla="val 16667" name="adj"/>
              </a:avLst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 txBox="1"/>
            <p:nvPr/>
          </p:nvSpPr>
          <p:spPr>
            <a:xfrm>
              <a:off x="36896" y="1670426"/>
              <a:ext cx="5379908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Automated checkout systems are cumbersome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ith idea concept" id="545" name="Google Shape;545;p5"/>
          <p:cNvPicPr preferRelativeResize="0"/>
          <p:nvPr/>
        </p:nvPicPr>
        <p:blipFill rotWithShape="1">
          <a:blip r:embed="rId3">
            <a:alphaModFix/>
          </a:blip>
          <a:srcRect b="14190" l="0" r="0" t="154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out Made Easy.&#10;Just toss it in, and leave!&#10;&#10;With our next generation Caper smart shopping cart, powered by deep learning &amp; computer vision, items are instantly detected as they enter the cart. Customers can just toss the items in &amp; leave the store.&#10;&#10;#ThinkCaper #Caper #SmartCart #AutonomousRetail #CheckoutFree #Convenience #Tech #Innovation #Future #AICheckout" id="546" name="Google Shape;546;p5" title="Caper Smart Cart - Make Shopping Magic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75" y="1066700"/>
            <a:ext cx="7598075" cy="3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"/>
          <p:cNvSpPr txBox="1"/>
          <p:nvPr/>
        </p:nvSpPr>
        <p:spPr>
          <a:xfrm>
            <a:off x="2320950" y="327800"/>
            <a:ext cx="45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4CCCC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3600">
              <a:solidFill>
                <a:srgbClr val="F4CCCC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553" name="Google Shape;553;p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6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575" name="Google Shape;575;p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6"/>
          <p:cNvSpPr/>
          <p:nvPr/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Rows of shopping trolleys" id="579" name="Google Shape;579;p6"/>
          <p:cNvPicPr preferRelativeResize="0"/>
          <p:nvPr/>
        </p:nvPicPr>
        <p:blipFill rotWithShape="1">
          <a:blip r:embed="rId3">
            <a:alphaModFix/>
          </a:blip>
          <a:srcRect b="5536" l="0" r="-2" t="12640"/>
          <a:stretch/>
        </p:blipFill>
        <p:spPr>
          <a:xfrm>
            <a:off x="19047" y="41077"/>
            <a:ext cx="9143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"/>
          <p:cNvSpPr/>
          <p:nvPr/>
        </p:nvSpPr>
        <p:spPr>
          <a:xfrm>
            <a:off x="5066788" y="0"/>
            <a:ext cx="4077212" cy="5143500"/>
          </a:xfrm>
          <a:prstGeom prst="rect">
            <a:avLst/>
          </a:prstGeom>
          <a:solidFill>
            <a:srgbClr val="00000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81" name="Google Shape;581;p6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582" name="Google Shape;582;p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603" name="Google Shape;603;p6"/>
          <p:cNvGrpSpPr/>
          <p:nvPr/>
        </p:nvGrpSpPr>
        <p:grpSpPr>
          <a:xfrm>
            <a:off x="1147951" y="1274691"/>
            <a:ext cx="2753840" cy="2602816"/>
            <a:chOff x="700573" y="1816768"/>
            <a:chExt cx="3671786" cy="3470421"/>
          </a:xfrm>
        </p:grpSpPr>
        <p:sp>
          <p:nvSpPr>
            <p:cNvPr id="604" name="Google Shape;604;p6"/>
            <p:cNvSpPr/>
            <p:nvPr/>
          </p:nvSpPr>
          <p:spPr>
            <a:xfrm>
              <a:off x="700573" y="1816768"/>
              <a:ext cx="3671785" cy="502920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607" name="Google Shape;607;p6"/>
          <p:cNvSpPr txBox="1"/>
          <p:nvPr/>
        </p:nvSpPr>
        <p:spPr>
          <a:xfrm>
            <a:off x="1211750" y="1768800"/>
            <a:ext cx="2846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39370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EFF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endParaRPr sz="3700">
              <a:solidFill>
                <a:srgbClr val="FFF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93700" marR="0" rtl="0" algn="ctr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700">
                <a:solidFill>
                  <a:srgbClr val="FFFEF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608" name="Google Shape;608;p6"/>
          <p:cNvSpPr txBox="1"/>
          <p:nvPr/>
        </p:nvSpPr>
        <p:spPr>
          <a:xfrm>
            <a:off x="5665375" y="364333"/>
            <a:ext cx="3278069" cy="4169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Name: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Smart Cart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Size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Medium (100-200 employees)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 Company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Small chain grocery stores around 30,000 square feet.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 Proposition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Improve customer experience by allowing customers to pay directly and skip checkout lines.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MVP 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a Smart Cart with scanner that requires the customer to scan a barcode found on the items.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Once a shopper has all the items they need, they can pay via a card machine or Apple/Samsung pay on the cart and leave the store without having to queue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g11857be2a72_0_0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614" name="Google Shape;614;g11857be2a72_0_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11857be2a72_0_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11857be2a72_0_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11857be2a72_0_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11857be2a72_0_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11857be2a72_0_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11857be2a72_0_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11857be2a72_0_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11857be2a72_0_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11857be2a72_0_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11857be2a72_0_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11857be2a72_0_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11857be2a72_0_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11857be2a72_0_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11857be2a72_0_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11857be2a72_0_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11857be2a72_0_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11857be2a72_0_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11857be2a72_0_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11857be2a72_0_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11857be2a72_0_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g11857be2a72_0_0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636" name="Google Shape;636;g11857be2a72_0_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37" name="Google Shape;637;g11857be2a72_0_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38" name="Google Shape;638;g11857be2a72_0_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39" name="Google Shape;639;g11857be2a72_0_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0" name="Google Shape;640;g11857be2a72_0_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1" name="Google Shape;641;g11857be2a72_0_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2" name="Google Shape;642;g11857be2a72_0_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3" name="Google Shape;643;g11857be2a72_0_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4" name="Google Shape;644;g11857be2a72_0_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5" name="Google Shape;645;g11857be2a72_0_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6" name="Google Shape;646;g11857be2a72_0_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7" name="Google Shape;647;g11857be2a72_0_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8" name="Google Shape;648;g11857be2a72_0_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9" name="Google Shape;649;g11857be2a72_0_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0" name="Google Shape;650;g11857be2a72_0_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1" name="Google Shape;651;g11857be2a72_0_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2" name="Google Shape;652;g11857be2a72_0_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3" name="Google Shape;653;g11857be2a72_0_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4" name="Google Shape;654;g11857be2a72_0_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5" name="Google Shape;655;g11857be2a72_0_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656" name="Google Shape;656;g11857be2a72_0_0"/>
          <p:cNvSpPr txBox="1"/>
          <p:nvPr/>
        </p:nvSpPr>
        <p:spPr>
          <a:xfrm>
            <a:off x="46609" y="301300"/>
            <a:ext cx="6871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Product Definition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11857be2a72_0_0"/>
          <p:cNvSpPr txBox="1"/>
          <p:nvPr/>
        </p:nvSpPr>
        <p:spPr>
          <a:xfrm>
            <a:off x="127275" y="1138025"/>
            <a:ext cx="84153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Smartcart is an interactive touchscreen display affixed to the handlebars of a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shopping cart which will allow users to perform the following actions:</a:t>
            </a:r>
            <a:endParaRPr sz="2100">
              <a:solidFill>
                <a:schemeClr val="dk1"/>
              </a:solidFill>
              <a:latin typeface="Charter Roman"/>
              <a:ea typeface="Charter Roman"/>
              <a:cs typeface="Charter Roman"/>
              <a:sym typeface="Charter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harter Roman"/>
              <a:ea typeface="Charter Roman"/>
              <a:cs typeface="Charter Roman"/>
              <a:sym typeface="Charter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harter Roman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Scan items to a checkout list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harter Roman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Search for items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harter Roman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Search for the aisle locations of items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harter Roman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Obtain coupons for items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Create Wishlist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Search for deals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harter Roman"/>
              <a:ea typeface="Charter Roman"/>
              <a:cs typeface="Charter Roman"/>
              <a:sym typeface="Charter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harter Roman"/>
              <a:ea typeface="Charter Roman"/>
              <a:cs typeface="Charter Roman"/>
              <a:sym typeface="Charter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7"/>
          <p:cNvGrpSpPr/>
          <p:nvPr/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63" name="Google Shape;663;p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7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685" name="Google Shape;685;p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7"/>
          <p:cNvSpPr/>
          <p:nvPr/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89" name="Google Shape;689;p7"/>
          <p:cNvGrpSpPr/>
          <p:nvPr/>
        </p:nvGrpSpPr>
        <p:grpSpPr>
          <a:xfrm>
            <a:off x="-313133" y="0"/>
            <a:ext cx="9438087" cy="5139928"/>
            <a:chOff x="-417513" y="0"/>
            <a:chExt cx="12584114" cy="6853238"/>
          </a:xfrm>
        </p:grpSpPr>
        <p:sp>
          <p:nvSpPr>
            <p:cNvPr id="690" name="Google Shape;690;p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3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711" name="Google Shape;711;p7"/>
          <p:cNvSpPr txBox="1"/>
          <p:nvPr/>
        </p:nvSpPr>
        <p:spPr>
          <a:xfrm>
            <a:off x="106463" y="660664"/>
            <a:ext cx="3984783" cy="78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393700" marR="0" rtl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Proposed System</a:t>
            </a:r>
            <a:endParaRPr/>
          </a:p>
        </p:txBody>
      </p:sp>
      <p:sp>
        <p:nvSpPr>
          <p:cNvPr id="712" name="Google Shape;712;p7"/>
          <p:cNvSpPr/>
          <p:nvPr/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EA25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Diagram&#10;&#10;Description automatically generated" id="713" name="Google Shape;7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831" y="1812035"/>
            <a:ext cx="3147369" cy="251002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"/>
          <p:cNvSpPr txBox="1"/>
          <p:nvPr/>
        </p:nvSpPr>
        <p:spPr>
          <a:xfrm>
            <a:off x="119700" y="1255100"/>
            <a:ext cx="3000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15" name="Google Shape;715;p7"/>
          <p:cNvGrpSpPr/>
          <p:nvPr/>
        </p:nvGrpSpPr>
        <p:grpSpPr>
          <a:xfrm>
            <a:off x="5175875" y="1386668"/>
            <a:ext cx="3000124" cy="3040485"/>
            <a:chOff x="381223" y="3161"/>
            <a:chExt cx="3000124" cy="3040485"/>
          </a:xfrm>
        </p:grpSpPr>
        <p:sp>
          <p:nvSpPr>
            <p:cNvPr id="716" name="Google Shape;716;p7"/>
            <p:cNvSpPr/>
            <p:nvPr/>
          </p:nvSpPr>
          <p:spPr>
            <a:xfrm>
              <a:off x="1724770" y="361045"/>
              <a:ext cx="278829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F81B00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 txBox="1"/>
            <p:nvPr/>
          </p:nvSpPr>
          <p:spPr>
            <a:xfrm>
              <a:off x="1856449" y="405217"/>
              <a:ext cx="15471" cy="3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Rockwel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381223" y="3161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 txBox="1"/>
            <p:nvPr/>
          </p:nvSpPr>
          <p:spPr>
            <a:xfrm>
              <a:off x="381223" y="3161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Customer is authenticated using user login. </a:t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1053896" y="808569"/>
              <a:ext cx="1654777" cy="27882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7359"/>
                  </a:lnTo>
                  <a:lnTo>
                    <a:pt x="0" y="6735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F81B00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 txBox="1"/>
            <p:nvPr/>
          </p:nvSpPr>
          <p:spPr>
            <a:xfrm>
              <a:off x="1839199" y="946436"/>
              <a:ext cx="84172" cy="3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Rockwel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2036000" y="3161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 txBox="1"/>
            <p:nvPr/>
          </p:nvSpPr>
          <p:spPr>
            <a:xfrm>
              <a:off x="2036000" y="3161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RFID/Barcode scanner to identify and track tags attached to items</a:t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1724770" y="1477684"/>
              <a:ext cx="278829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F81B00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 txBox="1"/>
            <p:nvPr/>
          </p:nvSpPr>
          <p:spPr>
            <a:xfrm>
              <a:off x="1856449" y="1521855"/>
              <a:ext cx="15471" cy="3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Rockwel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381223" y="1119799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 txBox="1"/>
            <p:nvPr/>
          </p:nvSpPr>
          <p:spPr>
            <a:xfrm>
              <a:off x="381223" y="1119799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 product scan, items price, and description would be displayed. </a:t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1053896" y="1925208"/>
              <a:ext cx="1654777" cy="27882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7359"/>
                  </a:lnTo>
                  <a:lnTo>
                    <a:pt x="0" y="67359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F81B00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 txBox="1"/>
            <p:nvPr/>
          </p:nvSpPr>
          <p:spPr>
            <a:xfrm>
              <a:off x="1839199" y="2063074"/>
              <a:ext cx="84172" cy="3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Rockwel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2036000" y="1119799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 txBox="1"/>
            <p:nvPr/>
          </p:nvSpPr>
          <p:spPr>
            <a:xfrm>
              <a:off x="2036000" y="1119799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Foldable weighing scale can be used to weigh food items</a:t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1724770" y="2594322"/>
              <a:ext cx="278829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F81B00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 txBox="1"/>
            <p:nvPr/>
          </p:nvSpPr>
          <p:spPr>
            <a:xfrm>
              <a:off x="1856449" y="2638493"/>
              <a:ext cx="15471" cy="3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Rockwell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81223" y="2236438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 txBox="1"/>
            <p:nvPr/>
          </p:nvSpPr>
          <p:spPr>
            <a:xfrm>
              <a:off x="381223" y="2236438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 sensors &amp; Alarm system : discrepancy between weight of cart and weight of scanned items, the alarm system would trigger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036000" y="2236438"/>
              <a:ext cx="1345347" cy="807208"/>
            </a:xfrm>
            <a:prstGeom prst="rect">
              <a:avLst/>
            </a:prstGeom>
            <a:solidFill>
              <a:srgbClr val="F81B0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 txBox="1"/>
            <p:nvPr/>
          </p:nvSpPr>
          <p:spPr>
            <a:xfrm>
              <a:off x="2036000" y="2236438"/>
              <a:ext cx="1345347" cy="807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175" lIns="65900" spcFirstLastPara="1" rIns="65900" wrap="square" tIns="69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Once payments are confirmed, digital invoice are generated and sent to customer’s email.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g11857be2a72_0_211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743" name="Google Shape;743;g11857be2a72_0_211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11857be2a72_0_21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11857be2a72_0_21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11857be2a72_0_211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11857be2a72_0_21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11857be2a72_0_21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11857be2a72_0_211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11857be2a72_0_21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11857be2a72_0_21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11857be2a72_0_211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11857be2a72_0_21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11857be2a72_0_211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11857be2a72_0_21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11857be2a72_0_211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11857be2a72_0_21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11857be2a72_0_211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11857be2a72_0_211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11857be2a72_0_211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11857be2a72_0_21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11857be2a72_0_21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11857be2a72_0_21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g11857be2a72_0_211"/>
          <p:cNvGrpSpPr/>
          <p:nvPr/>
        </p:nvGrpSpPr>
        <p:grpSpPr>
          <a:xfrm>
            <a:off x="-313133" y="0"/>
            <a:ext cx="9438086" cy="5139929"/>
            <a:chOff x="-417513" y="0"/>
            <a:chExt cx="12584114" cy="6853238"/>
          </a:xfrm>
        </p:grpSpPr>
        <p:sp>
          <p:nvSpPr>
            <p:cNvPr id="765" name="Google Shape;765;g11857be2a72_0_211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6" name="Google Shape;766;g11857be2a72_0_21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7" name="Google Shape;767;g11857be2a72_0_21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8" name="Google Shape;768;g11857be2a72_0_211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69" name="Google Shape;769;g11857be2a72_0_21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0" name="Google Shape;770;g11857be2a72_0_21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1" name="Google Shape;771;g11857be2a72_0_211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2" name="Google Shape;772;g11857be2a72_0_21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3" name="Google Shape;773;g11857be2a72_0_21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4" name="Google Shape;774;g11857be2a72_0_211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5" name="Google Shape;775;g11857be2a72_0_21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6" name="Google Shape;776;g11857be2a72_0_211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7" name="Google Shape;777;g11857be2a72_0_21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8" name="Google Shape;778;g11857be2a72_0_211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79" name="Google Shape;779;g11857be2a72_0_21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0" name="Google Shape;780;g11857be2a72_0_211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98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1" name="Google Shape;781;g11857be2a72_0_211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2" name="Google Shape;782;g11857be2a72_0_211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3" name="Google Shape;783;g11857be2a72_0_21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4" name="Google Shape;784;g11857be2a72_0_21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85" name="Google Shape;785;g11857be2a72_0_21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descr="Diagram&#10;&#10;Description automatically generated" id="786" name="Google Shape;786;g11857be2a72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900" y="199700"/>
            <a:ext cx="5831801" cy="4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11857be2a72_0_211"/>
          <p:cNvSpPr txBox="1"/>
          <p:nvPr>
            <p:ph type="title"/>
          </p:nvPr>
        </p:nvSpPr>
        <p:spPr>
          <a:xfrm>
            <a:off x="387999" y="1762444"/>
            <a:ext cx="2625900" cy="1842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rmAutofit fontScale="90000"/>
          </a:bodyPr>
          <a:lstStyle/>
          <a:p>
            <a:pPr indent="0" lvl="0" marL="39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Context </a:t>
            </a:r>
            <a:endParaRPr b="1" sz="3600">
              <a:solidFill>
                <a:schemeClr val="lt1"/>
              </a:solidFill>
            </a:endParaRPr>
          </a:p>
          <a:p>
            <a:pPr indent="0" lvl="0" marL="393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Diagram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